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87" r:id="rId3"/>
    <p:sldId id="283" r:id="rId4"/>
    <p:sldId id="293" r:id="rId5"/>
    <p:sldId id="284" r:id="rId6"/>
    <p:sldId id="289" r:id="rId7"/>
    <p:sldId id="292" r:id="rId8"/>
    <p:sldId id="291"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p:scale>
          <a:sx n="65" d="100"/>
          <a:sy n="65" d="100"/>
        </p:scale>
        <p:origin x="724"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663C1E-3D25-4033-8020-7DB6EE15312F}" type="datetimeFigureOut">
              <a:rPr lang="en-US" smtClean="0"/>
              <a:t>2/10/2023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BE72259-B9D5-4ED0-939C-3C05DE16025D}" type="slidenum">
              <a:rPr lang="en-US" smtClean="0"/>
              <a:t>‹#›</a:t>
            </a:fld>
            <a:endParaRPr lang="en-US"/>
          </a:p>
        </p:txBody>
      </p:sp>
    </p:spTree>
    <p:extLst>
      <p:ext uri="{BB962C8B-B14F-4D97-AF65-F5344CB8AC3E}">
        <p14:creationId xmlns:p14="http://schemas.microsoft.com/office/powerpoint/2010/main" val="14961932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survey data was obtained</a:t>
            </a:r>
            <a:r>
              <a:rPr lang="en-US" baseline="0" dirty="0" smtClean="0"/>
              <a:t> in 2021 collected from the informants from the NTA network in the region provided by Prof. Lee together with UNFPA Country offices.  Yet, not all UNFPA country offices have been active on the NTA estimates by the experts.</a:t>
            </a:r>
            <a:endParaRPr lang="en-US" dirty="0"/>
          </a:p>
        </p:txBody>
      </p:sp>
      <p:sp>
        <p:nvSpPr>
          <p:cNvPr id="4" name="Slide Number Placeholder 3"/>
          <p:cNvSpPr>
            <a:spLocks noGrp="1"/>
          </p:cNvSpPr>
          <p:nvPr>
            <p:ph type="sldNum" sz="quarter" idx="10"/>
          </p:nvPr>
        </p:nvSpPr>
        <p:spPr/>
        <p:txBody>
          <a:bodyPr/>
          <a:lstStyle/>
          <a:p>
            <a:fld id="{FBE72259-B9D5-4ED0-939C-3C05DE16025D}" type="slidenum">
              <a:rPr lang="en-US" smtClean="0"/>
              <a:t>5</a:t>
            </a:fld>
            <a:endParaRPr lang="en-US"/>
          </a:p>
        </p:txBody>
      </p:sp>
    </p:spTree>
    <p:extLst>
      <p:ext uri="{BB962C8B-B14F-4D97-AF65-F5344CB8AC3E}">
        <p14:creationId xmlns:p14="http://schemas.microsoft.com/office/powerpoint/2010/main" val="37115960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795965E-71EA-4ACE-A6E2-2D21A3FB1820}" type="datetimeFigureOut">
              <a:rPr lang="en-US" smtClean="0"/>
              <a:t>2/10/2023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F09482-3AE7-4AE5-B398-12B5C72A0146}" type="slidenum">
              <a:rPr lang="en-US" smtClean="0"/>
              <a:t>‹#›</a:t>
            </a:fld>
            <a:endParaRPr lang="en-US"/>
          </a:p>
        </p:txBody>
      </p:sp>
    </p:spTree>
    <p:extLst>
      <p:ext uri="{BB962C8B-B14F-4D97-AF65-F5344CB8AC3E}">
        <p14:creationId xmlns:p14="http://schemas.microsoft.com/office/powerpoint/2010/main" val="18682985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95965E-71EA-4ACE-A6E2-2D21A3FB1820}" type="datetimeFigureOut">
              <a:rPr lang="en-US" smtClean="0"/>
              <a:t>2/10/2023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F09482-3AE7-4AE5-B398-12B5C72A0146}" type="slidenum">
              <a:rPr lang="en-US" smtClean="0"/>
              <a:t>‹#›</a:t>
            </a:fld>
            <a:endParaRPr lang="en-US"/>
          </a:p>
        </p:txBody>
      </p:sp>
    </p:spTree>
    <p:extLst>
      <p:ext uri="{BB962C8B-B14F-4D97-AF65-F5344CB8AC3E}">
        <p14:creationId xmlns:p14="http://schemas.microsoft.com/office/powerpoint/2010/main" val="7081259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95965E-71EA-4ACE-A6E2-2D21A3FB1820}" type="datetimeFigureOut">
              <a:rPr lang="en-US" smtClean="0"/>
              <a:t>2/10/2023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F09482-3AE7-4AE5-B398-12B5C72A0146}" type="slidenum">
              <a:rPr lang="en-US" smtClean="0"/>
              <a:t>‹#›</a:t>
            </a:fld>
            <a:endParaRPr lang="en-US"/>
          </a:p>
        </p:txBody>
      </p:sp>
    </p:spTree>
    <p:extLst>
      <p:ext uri="{BB962C8B-B14F-4D97-AF65-F5344CB8AC3E}">
        <p14:creationId xmlns:p14="http://schemas.microsoft.com/office/powerpoint/2010/main" val="3949366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95965E-71EA-4ACE-A6E2-2D21A3FB1820}" type="datetimeFigureOut">
              <a:rPr lang="en-US" smtClean="0"/>
              <a:t>2/10/2023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F09482-3AE7-4AE5-B398-12B5C72A0146}" type="slidenum">
              <a:rPr lang="en-US" smtClean="0"/>
              <a:t>‹#›</a:t>
            </a:fld>
            <a:endParaRPr lang="en-US"/>
          </a:p>
        </p:txBody>
      </p:sp>
    </p:spTree>
    <p:extLst>
      <p:ext uri="{BB962C8B-B14F-4D97-AF65-F5344CB8AC3E}">
        <p14:creationId xmlns:p14="http://schemas.microsoft.com/office/powerpoint/2010/main" val="27294948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795965E-71EA-4ACE-A6E2-2D21A3FB1820}" type="datetimeFigureOut">
              <a:rPr lang="en-US" smtClean="0"/>
              <a:t>2/10/2023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F09482-3AE7-4AE5-B398-12B5C72A0146}" type="slidenum">
              <a:rPr lang="en-US" smtClean="0"/>
              <a:t>‹#›</a:t>
            </a:fld>
            <a:endParaRPr lang="en-US"/>
          </a:p>
        </p:txBody>
      </p:sp>
    </p:spTree>
    <p:extLst>
      <p:ext uri="{BB962C8B-B14F-4D97-AF65-F5344CB8AC3E}">
        <p14:creationId xmlns:p14="http://schemas.microsoft.com/office/powerpoint/2010/main" val="932312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795965E-71EA-4ACE-A6E2-2D21A3FB1820}" type="datetimeFigureOut">
              <a:rPr lang="en-US" smtClean="0"/>
              <a:t>2/10/2023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F09482-3AE7-4AE5-B398-12B5C72A0146}" type="slidenum">
              <a:rPr lang="en-US" smtClean="0"/>
              <a:t>‹#›</a:t>
            </a:fld>
            <a:endParaRPr lang="en-US"/>
          </a:p>
        </p:txBody>
      </p:sp>
    </p:spTree>
    <p:extLst>
      <p:ext uri="{BB962C8B-B14F-4D97-AF65-F5344CB8AC3E}">
        <p14:creationId xmlns:p14="http://schemas.microsoft.com/office/powerpoint/2010/main" val="691466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795965E-71EA-4ACE-A6E2-2D21A3FB1820}" type="datetimeFigureOut">
              <a:rPr lang="en-US" smtClean="0"/>
              <a:t>2/10/2023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2F09482-3AE7-4AE5-B398-12B5C72A0146}" type="slidenum">
              <a:rPr lang="en-US" smtClean="0"/>
              <a:t>‹#›</a:t>
            </a:fld>
            <a:endParaRPr lang="en-US"/>
          </a:p>
        </p:txBody>
      </p:sp>
    </p:spTree>
    <p:extLst>
      <p:ext uri="{BB962C8B-B14F-4D97-AF65-F5344CB8AC3E}">
        <p14:creationId xmlns:p14="http://schemas.microsoft.com/office/powerpoint/2010/main" val="8171321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795965E-71EA-4ACE-A6E2-2D21A3FB1820}" type="datetimeFigureOut">
              <a:rPr lang="en-US" smtClean="0"/>
              <a:t>2/10/2023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2F09482-3AE7-4AE5-B398-12B5C72A0146}" type="slidenum">
              <a:rPr lang="en-US" smtClean="0"/>
              <a:t>‹#›</a:t>
            </a:fld>
            <a:endParaRPr lang="en-US"/>
          </a:p>
        </p:txBody>
      </p:sp>
    </p:spTree>
    <p:extLst>
      <p:ext uri="{BB962C8B-B14F-4D97-AF65-F5344CB8AC3E}">
        <p14:creationId xmlns:p14="http://schemas.microsoft.com/office/powerpoint/2010/main" val="41948167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95965E-71EA-4ACE-A6E2-2D21A3FB1820}" type="datetimeFigureOut">
              <a:rPr lang="en-US" smtClean="0"/>
              <a:t>2/10/2023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2F09482-3AE7-4AE5-B398-12B5C72A0146}" type="slidenum">
              <a:rPr lang="en-US" smtClean="0"/>
              <a:t>‹#›</a:t>
            </a:fld>
            <a:endParaRPr lang="en-US"/>
          </a:p>
        </p:txBody>
      </p:sp>
    </p:spTree>
    <p:extLst>
      <p:ext uri="{BB962C8B-B14F-4D97-AF65-F5344CB8AC3E}">
        <p14:creationId xmlns:p14="http://schemas.microsoft.com/office/powerpoint/2010/main" val="41811694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795965E-71EA-4ACE-A6E2-2D21A3FB1820}" type="datetimeFigureOut">
              <a:rPr lang="en-US" smtClean="0"/>
              <a:t>2/10/2023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F09482-3AE7-4AE5-B398-12B5C72A0146}" type="slidenum">
              <a:rPr lang="en-US" smtClean="0"/>
              <a:t>‹#›</a:t>
            </a:fld>
            <a:endParaRPr lang="en-US"/>
          </a:p>
        </p:txBody>
      </p:sp>
    </p:spTree>
    <p:extLst>
      <p:ext uri="{BB962C8B-B14F-4D97-AF65-F5344CB8AC3E}">
        <p14:creationId xmlns:p14="http://schemas.microsoft.com/office/powerpoint/2010/main" val="7425486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795965E-71EA-4ACE-A6E2-2D21A3FB1820}" type="datetimeFigureOut">
              <a:rPr lang="en-US" smtClean="0"/>
              <a:t>2/10/2023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F09482-3AE7-4AE5-B398-12B5C72A0146}" type="slidenum">
              <a:rPr lang="en-US" smtClean="0"/>
              <a:t>‹#›</a:t>
            </a:fld>
            <a:endParaRPr lang="en-US"/>
          </a:p>
        </p:txBody>
      </p:sp>
    </p:spTree>
    <p:extLst>
      <p:ext uri="{BB962C8B-B14F-4D97-AF65-F5344CB8AC3E}">
        <p14:creationId xmlns:p14="http://schemas.microsoft.com/office/powerpoint/2010/main" val="2642383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95965E-71EA-4ACE-A6E2-2D21A3FB1820}" type="datetimeFigureOut">
              <a:rPr lang="en-US" smtClean="0"/>
              <a:t>2/10/2023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F09482-3AE7-4AE5-B398-12B5C72A0146}" type="slidenum">
              <a:rPr lang="en-US" smtClean="0"/>
              <a:t>‹#›</a:t>
            </a:fld>
            <a:endParaRPr lang="en-US"/>
          </a:p>
        </p:txBody>
      </p:sp>
    </p:spTree>
    <p:extLst>
      <p:ext uri="{BB962C8B-B14F-4D97-AF65-F5344CB8AC3E}">
        <p14:creationId xmlns:p14="http://schemas.microsoft.com/office/powerpoint/2010/main" val="27986725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77818" y="2021982"/>
            <a:ext cx="9144000" cy="1519707"/>
          </a:xfrm>
        </p:spPr>
        <p:txBody>
          <a:bodyPr>
            <a:normAutofit/>
          </a:bodyPr>
          <a:lstStyle/>
          <a:p>
            <a:r>
              <a:rPr lang="en-US" sz="4000" dirty="0" smtClean="0"/>
              <a:t>NTA and UNFPA Implementation </a:t>
            </a:r>
            <a:br>
              <a:rPr lang="en-US" sz="4000" dirty="0" smtClean="0"/>
            </a:br>
            <a:r>
              <a:rPr lang="en-US" sz="4000" dirty="0" smtClean="0"/>
              <a:t>How do we work to get policy attention?</a:t>
            </a:r>
            <a:endParaRPr lang="en-US" sz="4000" dirty="0"/>
          </a:p>
        </p:txBody>
      </p:sp>
      <p:sp>
        <p:nvSpPr>
          <p:cNvPr id="3" name="Subtitle 2"/>
          <p:cNvSpPr>
            <a:spLocks noGrp="1"/>
          </p:cNvSpPr>
          <p:nvPr>
            <p:ph type="subTitle" idx="1"/>
          </p:nvPr>
        </p:nvSpPr>
        <p:spPr>
          <a:xfrm>
            <a:off x="2881010" y="4250029"/>
            <a:ext cx="6134703" cy="924988"/>
          </a:xfrm>
        </p:spPr>
        <p:txBody>
          <a:bodyPr>
            <a:noAutofit/>
          </a:bodyPr>
          <a:lstStyle/>
          <a:p>
            <a:endParaRPr lang="en-US" dirty="0" smtClean="0"/>
          </a:p>
          <a:p>
            <a:r>
              <a:rPr lang="en-US" dirty="0" smtClean="0"/>
              <a:t>Wassana Im-em, UNFPA Asia-Pacific Office</a:t>
            </a:r>
          </a:p>
          <a:p>
            <a:endParaRPr lang="en-US" dirty="0"/>
          </a:p>
          <a:p>
            <a:endParaRPr lang="en-US" dirty="0"/>
          </a:p>
        </p:txBody>
      </p:sp>
      <p:sp>
        <p:nvSpPr>
          <p:cNvPr id="4" name="Rectangle 3"/>
          <p:cNvSpPr/>
          <p:nvPr/>
        </p:nvSpPr>
        <p:spPr>
          <a:xfrm>
            <a:off x="2514600" y="25757"/>
            <a:ext cx="6867525" cy="1287887"/>
          </a:xfrm>
          <a:prstGeom prst="rect">
            <a:avLst/>
          </a:prstGeom>
          <a:solidFill>
            <a:srgbClr val="FF99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t>United Nations Population Fund   </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82125" y="-25760"/>
            <a:ext cx="2809875" cy="1339403"/>
          </a:xfrm>
          <a:prstGeom prst="rect">
            <a:avLst/>
          </a:prstGeom>
        </p:spPr>
      </p:pic>
      <p:pic>
        <p:nvPicPr>
          <p:cNvPr id="6" name="Picture 5"/>
          <p:cNvPicPr>
            <a:picLocks noChangeAspect="1"/>
          </p:cNvPicPr>
          <p:nvPr/>
        </p:nvPicPr>
        <p:blipFill>
          <a:blip r:embed="rId3"/>
          <a:stretch>
            <a:fillRect/>
          </a:stretch>
        </p:blipFill>
        <p:spPr>
          <a:xfrm>
            <a:off x="0" y="0"/>
            <a:ext cx="2514600" cy="1313644"/>
          </a:xfrm>
          <a:prstGeom prst="rect">
            <a:avLst/>
          </a:prstGeom>
        </p:spPr>
      </p:pic>
      <p:sp>
        <p:nvSpPr>
          <p:cNvPr id="8" name="TextBox 7"/>
          <p:cNvSpPr txBox="1"/>
          <p:nvPr/>
        </p:nvSpPr>
        <p:spPr>
          <a:xfrm>
            <a:off x="6929448" y="5657671"/>
            <a:ext cx="5121017" cy="1200329"/>
          </a:xfrm>
          <a:prstGeom prst="rect">
            <a:avLst/>
          </a:prstGeom>
          <a:noFill/>
        </p:spPr>
        <p:txBody>
          <a:bodyPr wrap="none" rtlCol="0">
            <a:spAutoFit/>
          </a:bodyPr>
          <a:lstStyle/>
          <a:p>
            <a:pPr algn="r"/>
            <a:r>
              <a:rPr lang="en-US" sz="2400" i="1" dirty="0" smtClean="0"/>
              <a:t>14 </a:t>
            </a:r>
            <a:r>
              <a:rPr lang="en-US" sz="2400" i="1" dirty="0"/>
              <a:t>February, 2023 </a:t>
            </a:r>
          </a:p>
          <a:p>
            <a:pPr algn="r"/>
            <a:r>
              <a:rPr lang="en-US" sz="2400" i="1" dirty="0"/>
              <a:t>The 14</a:t>
            </a:r>
            <a:r>
              <a:rPr lang="en-US" sz="2400" i="1" baseline="30000" dirty="0"/>
              <a:t>th</a:t>
            </a:r>
            <a:r>
              <a:rPr lang="en-US" sz="2400" i="1" dirty="0"/>
              <a:t> NTA Global Conference in Paris</a:t>
            </a:r>
          </a:p>
          <a:p>
            <a:endParaRPr lang="en-US" sz="2400" i="1" dirty="0"/>
          </a:p>
        </p:txBody>
      </p:sp>
    </p:spTree>
    <p:extLst>
      <p:ext uri="{BB962C8B-B14F-4D97-AF65-F5344CB8AC3E}">
        <p14:creationId xmlns:p14="http://schemas.microsoft.com/office/powerpoint/2010/main" val="29992710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8818" y="88034"/>
            <a:ext cx="10515600" cy="1325563"/>
          </a:xfrm>
        </p:spPr>
        <p:txBody>
          <a:bodyPr/>
          <a:lstStyle/>
          <a:p>
            <a:pPr algn="ctr"/>
            <a:r>
              <a:rPr lang="en-US" dirty="0"/>
              <a:t>Outline</a:t>
            </a:r>
          </a:p>
        </p:txBody>
      </p:sp>
      <p:sp>
        <p:nvSpPr>
          <p:cNvPr id="3" name="Content Placeholder 2"/>
          <p:cNvSpPr>
            <a:spLocks noGrp="1"/>
          </p:cNvSpPr>
          <p:nvPr>
            <p:ph idx="1"/>
          </p:nvPr>
        </p:nvSpPr>
        <p:spPr>
          <a:xfrm>
            <a:off x="718127" y="1413597"/>
            <a:ext cx="10513291" cy="4525963"/>
          </a:xfrm>
        </p:spPr>
        <p:txBody>
          <a:bodyPr/>
          <a:lstStyle/>
          <a:p>
            <a:r>
              <a:rPr lang="en-US" dirty="0" smtClean="0"/>
              <a:t>UNFPA </a:t>
            </a:r>
            <a:r>
              <a:rPr lang="en-US" dirty="0" smtClean="0"/>
              <a:t>and NTA work in Asia-Pacific – over a decade of collaboration with NTA network</a:t>
            </a:r>
          </a:p>
          <a:p>
            <a:r>
              <a:rPr lang="en-US" dirty="0" smtClean="0"/>
              <a:t>What have we delivered on NTA – achievements, challenges, and opportunities</a:t>
            </a:r>
          </a:p>
          <a:p>
            <a:r>
              <a:rPr lang="en-US" dirty="0" smtClean="0"/>
              <a:t>Communication to policy planners with evidence</a:t>
            </a:r>
          </a:p>
          <a:p>
            <a:pPr lvl="1"/>
            <a:r>
              <a:rPr lang="en-US" dirty="0"/>
              <a:t>T</a:t>
            </a:r>
            <a:r>
              <a:rPr lang="en-US" dirty="0" smtClean="0"/>
              <a:t>he </a:t>
            </a:r>
            <a:r>
              <a:rPr lang="en-US" dirty="0" smtClean="0"/>
              <a:t>demographic dividends atlas for</a:t>
            </a:r>
            <a:r>
              <a:rPr lang="en-US" dirty="0" smtClean="0"/>
              <a:t> </a:t>
            </a:r>
            <a:r>
              <a:rPr lang="en-US" dirty="0" smtClean="0"/>
              <a:t>Asia-Pacific region based on the NTA analysis of 26 </a:t>
            </a:r>
            <a:r>
              <a:rPr lang="en-US" dirty="0" smtClean="0"/>
              <a:t>countries</a:t>
            </a:r>
          </a:p>
          <a:p>
            <a:pPr lvl="1"/>
            <a:r>
              <a:rPr lang="en-US" dirty="0" smtClean="0"/>
              <a:t>Policy briefs and communication materials</a:t>
            </a:r>
            <a:endParaRPr lang="en-US" dirty="0" smtClean="0"/>
          </a:p>
          <a:p>
            <a:r>
              <a:rPr lang="en-US" dirty="0" smtClean="0"/>
              <a:t>Our future plan for 2023-2025</a:t>
            </a:r>
            <a:endParaRPr lang="en-US" dirty="0"/>
          </a:p>
          <a:p>
            <a:r>
              <a:rPr lang="en-US" dirty="0"/>
              <a:t>Policy </a:t>
            </a:r>
            <a:r>
              <a:rPr lang="en-US" dirty="0" smtClean="0"/>
              <a:t>considerations </a:t>
            </a:r>
            <a:endParaRPr lang="en-US" dirty="0"/>
          </a:p>
        </p:txBody>
      </p:sp>
      <p:pic>
        <p:nvPicPr>
          <p:cNvPr id="4" name="Picture 3"/>
          <p:cNvPicPr>
            <a:picLocks noChangeAspect="1"/>
          </p:cNvPicPr>
          <p:nvPr/>
        </p:nvPicPr>
        <p:blipFill>
          <a:blip r:embed="rId2"/>
          <a:stretch>
            <a:fillRect/>
          </a:stretch>
        </p:blipFill>
        <p:spPr>
          <a:xfrm>
            <a:off x="8427720" y="6019800"/>
            <a:ext cx="1021080" cy="670560"/>
          </a:xfrm>
          <a:prstGeom prst="rect">
            <a:avLst/>
          </a:prstGeom>
        </p:spPr>
      </p:pic>
    </p:spTree>
    <p:extLst>
      <p:ext uri="{BB962C8B-B14F-4D97-AF65-F5344CB8AC3E}">
        <p14:creationId xmlns:p14="http://schemas.microsoft.com/office/powerpoint/2010/main" val="38373761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246570" y="1188356"/>
            <a:ext cx="7715175" cy="5458693"/>
          </a:xfrm>
          <a:prstGeom prst="rect">
            <a:avLst/>
          </a:prstGeom>
        </p:spPr>
      </p:pic>
      <p:sp>
        <p:nvSpPr>
          <p:cNvPr id="3" name="TextBox 2"/>
          <p:cNvSpPr txBox="1"/>
          <p:nvPr/>
        </p:nvSpPr>
        <p:spPr>
          <a:xfrm>
            <a:off x="8469746" y="1430620"/>
            <a:ext cx="3463636" cy="4524315"/>
          </a:xfrm>
          <a:prstGeom prst="rect">
            <a:avLst/>
          </a:prstGeom>
          <a:noFill/>
        </p:spPr>
        <p:txBody>
          <a:bodyPr wrap="square" rtlCol="0">
            <a:spAutoFit/>
          </a:bodyPr>
          <a:lstStyle/>
          <a:p>
            <a:r>
              <a:rPr lang="en-US" dirty="0"/>
              <a:t>Our mission is to deliver a world where every pregnancy is wanted, every childbirth is safe and every young person's potential is fulfilled</a:t>
            </a:r>
            <a:r>
              <a:rPr lang="en-US" dirty="0" smtClean="0"/>
              <a:t>.</a:t>
            </a:r>
          </a:p>
          <a:p>
            <a:endParaRPr lang="en-US" dirty="0"/>
          </a:p>
          <a:p>
            <a:r>
              <a:rPr lang="en-US" dirty="0" smtClean="0"/>
              <a:t>UNFPA </a:t>
            </a:r>
            <a:r>
              <a:rPr lang="en-US" dirty="0"/>
              <a:t>has 120 offices that serve </a:t>
            </a:r>
            <a:r>
              <a:rPr lang="en-US" b="1" dirty="0"/>
              <a:t>156 countries</a:t>
            </a:r>
            <a:r>
              <a:rPr lang="en-US" dirty="0"/>
              <a:t>, territories and areas </a:t>
            </a:r>
            <a:r>
              <a:rPr lang="en-US" dirty="0" smtClean="0"/>
              <a:t>worldwide.</a:t>
            </a:r>
          </a:p>
          <a:p>
            <a:endParaRPr lang="en-US" dirty="0"/>
          </a:p>
          <a:p>
            <a:r>
              <a:rPr lang="en-US" dirty="0" smtClean="0"/>
              <a:t>In Asia-Pacific region, our regional office is based in Bangkok, Thailand providing technical and </a:t>
            </a:r>
            <a:r>
              <a:rPr lang="en-US" dirty="0" err="1" smtClean="0"/>
              <a:t>programme</a:t>
            </a:r>
            <a:r>
              <a:rPr lang="en-US" dirty="0" smtClean="0"/>
              <a:t> support to 22 country offices and a sub-regional office in Suva, Fiji.</a:t>
            </a:r>
            <a:endParaRPr lang="en-US" dirty="0"/>
          </a:p>
        </p:txBody>
      </p:sp>
      <p:sp>
        <p:nvSpPr>
          <p:cNvPr id="5" name="TextBox 4"/>
          <p:cNvSpPr txBox="1"/>
          <p:nvPr/>
        </p:nvSpPr>
        <p:spPr>
          <a:xfrm>
            <a:off x="3149600" y="286449"/>
            <a:ext cx="4618181" cy="461665"/>
          </a:xfrm>
          <a:prstGeom prst="rect">
            <a:avLst/>
          </a:prstGeom>
          <a:noFill/>
        </p:spPr>
        <p:txBody>
          <a:bodyPr wrap="square" rtlCol="0">
            <a:spAutoFit/>
          </a:bodyPr>
          <a:lstStyle/>
          <a:p>
            <a:pPr algn="ctr"/>
            <a:r>
              <a:rPr lang="en-US" sz="2400" b="1" dirty="0" smtClean="0"/>
              <a:t>UNFPA Operations Worldwide</a:t>
            </a:r>
            <a:endParaRPr lang="en-US" sz="2400" b="1" dirty="0"/>
          </a:p>
        </p:txBody>
      </p:sp>
    </p:spTree>
    <p:extLst>
      <p:ext uri="{BB962C8B-B14F-4D97-AF65-F5344CB8AC3E}">
        <p14:creationId xmlns:p14="http://schemas.microsoft.com/office/powerpoint/2010/main" val="28703976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172929" y="295832"/>
            <a:ext cx="8678530" cy="523220"/>
          </a:xfrm>
          <a:prstGeom prst="rect">
            <a:avLst/>
          </a:prstGeom>
          <a:noFill/>
        </p:spPr>
        <p:txBody>
          <a:bodyPr wrap="none" rtlCol="0">
            <a:spAutoFit/>
          </a:bodyPr>
          <a:lstStyle/>
          <a:p>
            <a:r>
              <a:rPr lang="en-US" sz="2800" b="1" dirty="0" smtClean="0"/>
              <a:t>Mapping of  NTA/NTTA data and initiatives in Asia-Pacific</a:t>
            </a:r>
            <a:endParaRPr lang="en-US" sz="2800" b="1" dirty="0"/>
          </a:p>
        </p:txBody>
      </p:sp>
      <p:sp>
        <p:nvSpPr>
          <p:cNvPr id="5" name="TextBox 4"/>
          <p:cNvSpPr txBox="1"/>
          <p:nvPr/>
        </p:nvSpPr>
        <p:spPr>
          <a:xfrm>
            <a:off x="4149450" y="6550223"/>
            <a:ext cx="7671203" cy="307777"/>
          </a:xfrm>
          <a:prstGeom prst="rect">
            <a:avLst/>
          </a:prstGeom>
          <a:noFill/>
        </p:spPr>
        <p:txBody>
          <a:bodyPr wrap="none" rtlCol="0">
            <a:spAutoFit/>
          </a:bodyPr>
          <a:lstStyle/>
          <a:p>
            <a:r>
              <a:rPr lang="en-US" sz="1400" dirty="0" smtClean="0"/>
              <a:t>Source: </a:t>
            </a:r>
            <a:r>
              <a:rPr lang="en-US" sz="1400" dirty="0" err="1" smtClean="0"/>
              <a:t>Chalermpol</a:t>
            </a:r>
            <a:r>
              <a:rPr lang="en-US" sz="1400" dirty="0" smtClean="0"/>
              <a:t> </a:t>
            </a:r>
            <a:r>
              <a:rPr lang="en-US" sz="1400" dirty="0" err="1" smtClean="0"/>
              <a:t>Chamchan</a:t>
            </a:r>
            <a:r>
              <a:rPr lang="en-US" sz="1400" dirty="0" smtClean="0"/>
              <a:t> (2021), NTA informant survey in Asia-Pacific, supported by UNFPA APRO</a:t>
            </a:r>
            <a:endParaRPr lang="en-US" sz="1400" dirty="0"/>
          </a:p>
        </p:txBody>
      </p:sp>
      <p:pic>
        <p:nvPicPr>
          <p:cNvPr id="7" name="Picture 6"/>
          <p:cNvPicPr>
            <a:picLocks noChangeAspect="1"/>
          </p:cNvPicPr>
          <p:nvPr/>
        </p:nvPicPr>
        <p:blipFill>
          <a:blip r:embed="rId2"/>
          <a:stretch>
            <a:fillRect/>
          </a:stretch>
        </p:blipFill>
        <p:spPr>
          <a:xfrm>
            <a:off x="432619" y="1050385"/>
            <a:ext cx="11189110" cy="5276850"/>
          </a:xfrm>
          <a:prstGeom prst="rect">
            <a:avLst/>
          </a:prstGeom>
        </p:spPr>
      </p:pic>
    </p:spTree>
    <p:extLst>
      <p:ext uri="{BB962C8B-B14F-4D97-AF65-F5344CB8AC3E}">
        <p14:creationId xmlns:p14="http://schemas.microsoft.com/office/powerpoint/2010/main" val="36300594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stretch>
            <a:fillRect/>
          </a:stretch>
        </p:blipFill>
        <p:spPr>
          <a:xfrm>
            <a:off x="684501" y="1105188"/>
            <a:ext cx="6943725" cy="5149295"/>
          </a:xfrm>
          <a:prstGeom prst="rect">
            <a:avLst/>
          </a:prstGeom>
        </p:spPr>
      </p:pic>
      <p:sp>
        <p:nvSpPr>
          <p:cNvPr id="4" name="TextBox 3"/>
          <p:cNvSpPr txBox="1"/>
          <p:nvPr/>
        </p:nvSpPr>
        <p:spPr>
          <a:xfrm>
            <a:off x="1626609" y="236280"/>
            <a:ext cx="7902035" cy="461665"/>
          </a:xfrm>
          <a:prstGeom prst="rect">
            <a:avLst/>
          </a:prstGeom>
          <a:noFill/>
        </p:spPr>
        <p:txBody>
          <a:bodyPr wrap="none" rtlCol="0">
            <a:spAutoFit/>
          </a:bodyPr>
          <a:lstStyle/>
          <a:p>
            <a:r>
              <a:rPr lang="en-US" sz="2400" b="1" dirty="0" smtClean="0"/>
              <a:t>Mapping of NTA/NTTA estimates in </a:t>
            </a:r>
            <a:r>
              <a:rPr lang="en-US" sz="2400" b="1" dirty="0"/>
              <a:t>the </a:t>
            </a:r>
            <a:r>
              <a:rPr lang="en-US" sz="2400" b="1" dirty="0" smtClean="0"/>
              <a:t>Asia-Pacific Countries</a:t>
            </a:r>
            <a:endParaRPr lang="en-US" sz="2400" b="1" dirty="0"/>
          </a:p>
        </p:txBody>
      </p:sp>
      <p:sp>
        <p:nvSpPr>
          <p:cNvPr id="5" name="TextBox 4"/>
          <p:cNvSpPr txBox="1"/>
          <p:nvPr/>
        </p:nvSpPr>
        <p:spPr>
          <a:xfrm>
            <a:off x="8377084" y="2082482"/>
            <a:ext cx="3152588" cy="2400657"/>
          </a:xfrm>
          <a:prstGeom prst="rect">
            <a:avLst/>
          </a:prstGeom>
          <a:noFill/>
        </p:spPr>
        <p:txBody>
          <a:bodyPr wrap="square" rtlCol="0">
            <a:spAutoFit/>
          </a:bodyPr>
          <a:lstStyle/>
          <a:p>
            <a:r>
              <a:rPr lang="en-US" sz="1500" dirty="0" smtClean="0"/>
              <a:t>China: 2010,2014, 2018</a:t>
            </a:r>
          </a:p>
          <a:p>
            <a:endParaRPr lang="en-US" sz="1500" dirty="0"/>
          </a:p>
          <a:p>
            <a:r>
              <a:rPr lang="en-US" sz="1500" dirty="0" smtClean="0"/>
              <a:t>No </a:t>
            </a:r>
            <a:r>
              <a:rPr lang="en-US" sz="1500" dirty="0" smtClean="0"/>
              <a:t>NTA work at country level yet</a:t>
            </a:r>
          </a:p>
          <a:p>
            <a:pPr marL="285750" indent="-285750">
              <a:buFont typeface="Arial" panose="020B0604020202020204" pitchFamily="34" charset="0"/>
              <a:buChar char="•"/>
            </a:pPr>
            <a:r>
              <a:rPr lang="en-US" sz="1500" dirty="0" smtClean="0"/>
              <a:t>Bhutan</a:t>
            </a:r>
          </a:p>
          <a:p>
            <a:pPr marL="285750" indent="-285750">
              <a:buFont typeface="Arial" panose="020B0604020202020204" pitchFamily="34" charset="0"/>
              <a:buChar char="•"/>
            </a:pPr>
            <a:r>
              <a:rPr lang="en-US" sz="1500" dirty="0" smtClean="0"/>
              <a:t>Nepal</a:t>
            </a:r>
          </a:p>
          <a:p>
            <a:pPr marL="285750" indent="-285750">
              <a:buFont typeface="Arial" panose="020B0604020202020204" pitchFamily="34" charset="0"/>
              <a:buChar char="•"/>
            </a:pPr>
            <a:r>
              <a:rPr lang="en-US" sz="1500" dirty="0" smtClean="0"/>
              <a:t>Myanmar</a:t>
            </a:r>
          </a:p>
          <a:p>
            <a:pPr marL="285750" indent="-285750">
              <a:buFont typeface="Arial" panose="020B0604020202020204" pitchFamily="34" charset="0"/>
              <a:buChar char="•"/>
            </a:pPr>
            <a:r>
              <a:rPr lang="en-US" sz="1500" dirty="0" err="1" smtClean="0"/>
              <a:t>Papau</a:t>
            </a:r>
            <a:r>
              <a:rPr lang="en-US" sz="1500" dirty="0" smtClean="0"/>
              <a:t> New Guinea</a:t>
            </a:r>
          </a:p>
          <a:p>
            <a:pPr marL="285750" indent="-285750">
              <a:buFont typeface="Arial" panose="020B0604020202020204" pitchFamily="34" charset="0"/>
              <a:buChar char="•"/>
            </a:pPr>
            <a:r>
              <a:rPr lang="en-US" sz="1500" dirty="0" smtClean="0"/>
              <a:t>The </a:t>
            </a:r>
            <a:r>
              <a:rPr lang="en-US" sz="1500" dirty="0" smtClean="0"/>
              <a:t>Pacific</a:t>
            </a:r>
          </a:p>
          <a:p>
            <a:endParaRPr lang="en-US" sz="1500" dirty="0"/>
          </a:p>
          <a:p>
            <a:r>
              <a:rPr lang="en-US" sz="1500" dirty="0" smtClean="0"/>
              <a:t>On-going - Mongolia</a:t>
            </a:r>
            <a:endParaRPr lang="en-US" sz="1500" dirty="0"/>
          </a:p>
        </p:txBody>
      </p:sp>
      <p:sp>
        <p:nvSpPr>
          <p:cNvPr id="6" name="TextBox 5"/>
          <p:cNvSpPr txBox="1"/>
          <p:nvPr/>
        </p:nvSpPr>
        <p:spPr>
          <a:xfrm>
            <a:off x="8019853" y="966173"/>
            <a:ext cx="3509819" cy="923330"/>
          </a:xfrm>
          <a:prstGeom prst="rect">
            <a:avLst/>
          </a:prstGeom>
          <a:solidFill>
            <a:schemeClr val="accent2">
              <a:lumMod val="40000"/>
              <a:lumOff val="60000"/>
            </a:schemeClr>
          </a:solidFill>
        </p:spPr>
        <p:txBody>
          <a:bodyPr wrap="square" rtlCol="0">
            <a:spAutoFit/>
          </a:bodyPr>
          <a:lstStyle/>
          <a:p>
            <a:r>
              <a:rPr lang="en-US" b="1" dirty="0" smtClean="0">
                <a:solidFill>
                  <a:srgbClr val="0070C0"/>
                </a:solidFill>
              </a:rPr>
              <a:t>Demographic Dividend Atlas </a:t>
            </a:r>
            <a:r>
              <a:rPr lang="en-US" dirty="0" smtClean="0"/>
              <a:t>using</a:t>
            </a:r>
            <a:r>
              <a:rPr lang="en-US" dirty="0"/>
              <a:t> </a:t>
            </a:r>
            <a:r>
              <a:rPr lang="en-US" dirty="0" smtClean="0"/>
              <a:t>NTA analysis by UNFPA APRO covers 26 countries in the region</a:t>
            </a:r>
            <a:endParaRPr lang="en-US" dirty="0"/>
          </a:p>
        </p:txBody>
      </p:sp>
      <p:sp>
        <p:nvSpPr>
          <p:cNvPr id="7" name="TextBox 6"/>
          <p:cNvSpPr txBox="1"/>
          <p:nvPr/>
        </p:nvSpPr>
        <p:spPr>
          <a:xfrm>
            <a:off x="7934038" y="4600169"/>
            <a:ext cx="4027054" cy="1754326"/>
          </a:xfrm>
          <a:prstGeom prst="rect">
            <a:avLst/>
          </a:prstGeom>
          <a:solidFill>
            <a:schemeClr val="accent2">
              <a:lumMod val="40000"/>
              <a:lumOff val="60000"/>
            </a:schemeClr>
          </a:solidFill>
        </p:spPr>
        <p:txBody>
          <a:bodyPr wrap="square" rtlCol="0">
            <a:spAutoFit/>
          </a:bodyPr>
          <a:lstStyle/>
          <a:p>
            <a:pPr algn="ctr"/>
            <a:r>
              <a:rPr lang="en-US" b="1" dirty="0" smtClean="0"/>
              <a:t>Not all NTA/NTTA </a:t>
            </a:r>
            <a:r>
              <a:rPr lang="en-US" b="1" dirty="0" smtClean="0"/>
              <a:t>estimates by countries were engaged by UNFPA.</a:t>
            </a:r>
          </a:p>
          <a:p>
            <a:pPr algn="ctr"/>
            <a:endParaRPr lang="en-US" b="1" dirty="0" smtClean="0"/>
          </a:p>
          <a:p>
            <a:pPr algn="ctr"/>
            <a:r>
              <a:rPr lang="en-US" b="1" dirty="0"/>
              <a:t>V</a:t>
            </a:r>
            <a:r>
              <a:rPr lang="en-US" b="1" dirty="0" smtClean="0"/>
              <a:t>arious approaches were adopted by UNFPA Country Offices on our engagements</a:t>
            </a:r>
            <a:endParaRPr lang="en-US" b="1" dirty="0"/>
          </a:p>
        </p:txBody>
      </p:sp>
      <p:sp>
        <p:nvSpPr>
          <p:cNvPr id="9" name="TextBox 8"/>
          <p:cNvSpPr txBox="1"/>
          <p:nvPr/>
        </p:nvSpPr>
        <p:spPr>
          <a:xfrm>
            <a:off x="4503411" y="6447462"/>
            <a:ext cx="7671203" cy="307777"/>
          </a:xfrm>
          <a:prstGeom prst="rect">
            <a:avLst/>
          </a:prstGeom>
          <a:noFill/>
        </p:spPr>
        <p:txBody>
          <a:bodyPr wrap="none" rtlCol="0">
            <a:spAutoFit/>
          </a:bodyPr>
          <a:lstStyle/>
          <a:p>
            <a:r>
              <a:rPr lang="en-US" sz="1400" dirty="0" smtClean="0"/>
              <a:t>Source: </a:t>
            </a:r>
            <a:r>
              <a:rPr lang="en-US" sz="1400" dirty="0" err="1" smtClean="0"/>
              <a:t>Chalermpol</a:t>
            </a:r>
            <a:r>
              <a:rPr lang="en-US" sz="1400" dirty="0" smtClean="0"/>
              <a:t> </a:t>
            </a:r>
            <a:r>
              <a:rPr lang="en-US" sz="1400" dirty="0" err="1" smtClean="0"/>
              <a:t>Chamchan</a:t>
            </a:r>
            <a:r>
              <a:rPr lang="en-US" sz="1400" dirty="0" smtClean="0"/>
              <a:t> (2021), NTA informant survey in Asia-Pacific, supported by UNFPA APRO</a:t>
            </a:r>
            <a:endParaRPr lang="en-US" sz="1400" dirty="0"/>
          </a:p>
        </p:txBody>
      </p:sp>
      <p:sp>
        <p:nvSpPr>
          <p:cNvPr id="10" name="Right Arrow 9"/>
          <p:cNvSpPr/>
          <p:nvPr/>
        </p:nvSpPr>
        <p:spPr>
          <a:xfrm flipH="1">
            <a:off x="7297566" y="5376232"/>
            <a:ext cx="526473" cy="3971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2163097" y="1889503"/>
            <a:ext cx="787395" cy="307777"/>
          </a:xfrm>
          <a:prstGeom prst="rect">
            <a:avLst/>
          </a:prstGeom>
          <a:noFill/>
        </p:spPr>
        <p:txBody>
          <a:bodyPr wrap="none" rtlCol="0">
            <a:spAutoFit/>
          </a:bodyPr>
          <a:lstStyle/>
          <a:p>
            <a:r>
              <a:rPr lang="en-US" sz="1400" dirty="0" smtClean="0"/>
              <a:t>2011-12</a:t>
            </a:r>
            <a:endParaRPr lang="en-US" sz="1400" dirty="0"/>
          </a:p>
        </p:txBody>
      </p:sp>
    </p:spTree>
    <p:extLst>
      <p:ext uri="{BB962C8B-B14F-4D97-AF65-F5344CB8AC3E}">
        <p14:creationId xmlns:p14="http://schemas.microsoft.com/office/powerpoint/2010/main" val="25453199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41968" y="241335"/>
            <a:ext cx="11116705" cy="523220"/>
          </a:xfrm>
          <a:prstGeom prst="rect">
            <a:avLst/>
          </a:prstGeom>
          <a:noFill/>
        </p:spPr>
        <p:txBody>
          <a:bodyPr wrap="square" rtlCol="0">
            <a:spAutoFit/>
          </a:bodyPr>
          <a:lstStyle/>
          <a:p>
            <a:pPr algn="ctr"/>
            <a:r>
              <a:rPr lang="en-US" sz="2800" b="1" dirty="0" smtClean="0"/>
              <a:t>What do we do on NTA/NTTA </a:t>
            </a:r>
            <a:r>
              <a:rPr lang="en-US" sz="2800" b="1" dirty="0" smtClean="0"/>
              <a:t>by </a:t>
            </a:r>
            <a:r>
              <a:rPr lang="en-US" sz="2800" b="1" dirty="0" smtClean="0"/>
              <a:t>UNFPA Offices in </a:t>
            </a:r>
            <a:r>
              <a:rPr lang="en-US" sz="2800" b="1" dirty="0" smtClean="0"/>
              <a:t>Asia-Pacific </a:t>
            </a:r>
            <a:endParaRPr lang="en-US" sz="2800" b="1" dirty="0"/>
          </a:p>
        </p:txBody>
      </p:sp>
      <p:sp>
        <p:nvSpPr>
          <p:cNvPr id="3" name="TextBox 2"/>
          <p:cNvSpPr txBox="1"/>
          <p:nvPr/>
        </p:nvSpPr>
        <p:spPr>
          <a:xfrm>
            <a:off x="738613" y="1000506"/>
            <a:ext cx="11197748" cy="5355312"/>
          </a:xfrm>
          <a:prstGeom prst="rect">
            <a:avLst/>
          </a:prstGeom>
          <a:noFill/>
        </p:spPr>
        <p:txBody>
          <a:bodyPr wrap="square" rtlCol="0">
            <a:spAutoFit/>
          </a:bodyPr>
          <a:lstStyle/>
          <a:p>
            <a:r>
              <a:rPr lang="en-US" b="1" dirty="0" smtClean="0"/>
              <a:t>Overall</a:t>
            </a:r>
          </a:p>
          <a:p>
            <a:pPr marL="285750" indent="-285750">
              <a:buFont typeface="Arial" panose="020B0604020202020204" pitchFamily="34" charset="0"/>
              <a:buChar char="•"/>
            </a:pPr>
            <a:r>
              <a:rPr lang="en-US" dirty="0" smtClean="0"/>
              <a:t>Capacity development/training</a:t>
            </a:r>
          </a:p>
          <a:p>
            <a:pPr marL="285750" indent="-285750">
              <a:buFont typeface="Arial" panose="020B0604020202020204" pitchFamily="34" charset="0"/>
              <a:buChar char="•"/>
            </a:pPr>
            <a:r>
              <a:rPr lang="en-US" dirty="0" smtClean="0"/>
              <a:t>Advocacy for policy attention</a:t>
            </a:r>
          </a:p>
          <a:p>
            <a:pPr marL="285750" indent="-285750">
              <a:buFont typeface="Arial" panose="020B0604020202020204" pitchFamily="34" charset="0"/>
              <a:buChar char="•"/>
            </a:pPr>
            <a:r>
              <a:rPr lang="en-US" dirty="0" smtClean="0"/>
              <a:t>Communication to policy planners</a:t>
            </a:r>
          </a:p>
          <a:p>
            <a:pPr marL="285750" indent="-285750">
              <a:buFont typeface="Arial" panose="020B0604020202020204" pitchFamily="34" charset="0"/>
              <a:buChar char="•"/>
            </a:pPr>
            <a:endParaRPr lang="en-US" dirty="0"/>
          </a:p>
          <a:p>
            <a:r>
              <a:rPr lang="en-US" b="1" dirty="0" smtClean="0"/>
              <a:t>UNFPA Country Offices</a:t>
            </a:r>
          </a:p>
          <a:p>
            <a:pPr marL="285750" indent="-285750">
              <a:buFont typeface="Arial" panose="020B0604020202020204" pitchFamily="34" charset="0"/>
              <a:buChar char="•"/>
            </a:pPr>
            <a:r>
              <a:rPr lang="en-US" dirty="0" smtClean="0"/>
              <a:t>Different approaches adopted among country offices</a:t>
            </a:r>
          </a:p>
          <a:p>
            <a:pPr marL="742950" lvl="1" indent="-285750">
              <a:buFont typeface="Arial" panose="020B0604020202020204" pitchFamily="34" charset="0"/>
              <a:buChar char="•"/>
            </a:pPr>
            <a:r>
              <a:rPr lang="en-US" dirty="0" smtClean="0"/>
              <a:t>Limited engagement – no capacity vs no interest</a:t>
            </a:r>
          </a:p>
          <a:p>
            <a:pPr marL="742950" lvl="1" indent="-285750">
              <a:buFont typeface="Arial" panose="020B0604020202020204" pitchFamily="34" charset="0"/>
              <a:buChar char="•"/>
            </a:pPr>
            <a:r>
              <a:rPr lang="en-US" dirty="0" smtClean="0"/>
              <a:t>Support productions of NTA/NTTA estimates – consultant/university experts vs government agencies</a:t>
            </a:r>
          </a:p>
          <a:p>
            <a:pPr marL="742950" lvl="1" indent="-285750">
              <a:buFont typeface="Arial" panose="020B0604020202020204" pitchFamily="34" charset="0"/>
              <a:buChar char="•"/>
            </a:pPr>
            <a:r>
              <a:rPr lang="en-US" dirty="0" smtClean="0"/>
              <a:t>High level engagement attempting to </a:t>
            </a:r>
            <a:r>
              <a:rPr lang="en-US" dirty="0" err="1" smtClean="0"/>
              <a:t>institutionize</a:t>
            </a:r>
            <a:r>
              <a:rPr lang="en-US" dirty="0" smtClean="0"/>
              <a:t> NTA know-how and utilizing the findings to support policies</a:t>
            </a:r>
          </a:p>
          <a:p>
            <a:pPr lvl="1"/>
            <a:endParaRPr lang="en-US" dirty="0" smtClean="0"/>
          </a:p>
          <a:p>
            <a:r>
              <a:rPr lang="en-US" b="1" dirty="0" smtClean="0"/>
              <a:t>Asia-Pacific Regional Office</a:t>
            </a:r>
          </a:p>
          <a:p>
            <a:pPr marL="285750" indent="-285750">
              <a:buFont typeface="Arial" panose="020B0604020202020204" pitchFamily="34" charset="0"/>
              <a:buChar char="•"/>
            </a:pPr>
            <a:r>
              <a:rPr lang="en-US" dirty="0" smtClean="0"/>
              <a:t>Support high-level advocacy with country offices bringing in relevant line ministries</a:t>
            </a:r>
          </a:p>
          <a:p>
            <a:pPr marL="285750" indent="-285750">
              <a:buFont typeface="Arial" panose="020B0604020202020204" pitchFamily="34" charset="0"/>
              <a:buChar char="•"/>
            </a:pPr>
            <a:r>
              <a:rPr lang="en-US" dirty="0" smtClean="0"/>
              <a:t>Provide capacity development and advocacy platforms </a:t>
            </a:r>
          </a:p>
          <a:p>
            <a:pPr marL="285750" indent="-285750">
              <a:buFont typeface="Arial" panose="020B0604020202020204" pitchFamily="34" charset="0"/>
              <a:buChar char="•"/>
            </a:pPr>
            <a:r>
              <a:rPr lang="en-US" dirty="0" smtClean="0"/>
              <a:t>Promote a better balance on demand and supply on NTA/NTTA estimates for policy attention</a:t>
            </a:r>
          </a:p>
          <a:p>
            <a:pPr marL="285750" indent="-285750">
              <a:buFont typeface="Arial" panose="020B0604020202020204" pitchFamily="34" charset="0"/>
              <a:buChar char="•"/>
            </a:pPr>
            <a:r>
              <a:rPr lang="en-US" dirty="0" smtClean="0"/>
              <a:t>Convene networking, information sharing, and lessons learned across all levels</a:t>
            </a:r>
          </a:p>
          <a:p>
            <a:pPr marL="285750" indent="-285750">
              <a:buFont typeface="Arial" panose="020B0604020202020204" pitchFamily="34" charset="0"/>
              <a:buChar char="•"/>
            </a:pPr>
            <a:r>
              <a:rPr lang="en-US" dirty="0" smtClean="0"/>
              <a:t>Review and package NTA key messages to produce simple communication materials for policy planners </a:t>
            </a:r>
          </a:p>
          <a:p>
            <a:pPr marL="285750" indent="-285750">
              <a:buFont typeface="Arial" panose="020B0604020202020204" pitchFamily="34" charset="0"/>
              <a:buChar char="•"/>
            </a:pPr>
            <a:r>
              <a:rPr lang="en-US" dirty="0" smtClean="0"/>
              <a:t>Engage with other UN agencies – DESA, ESCAP, ILO  </a:t>
            </a:r>
          </a:p>
        </p:txBody>
      </p:sp>
    </p:spTree>
    <p:extLst>
      <p:ext uri="{BB962C8B-B14F-4D97-AF65-F5344CB8AC3E}">
        <p14:creationId xmlns:p14="http://schemas.microsoft.com/office/powerpoint/2010/main" val="18702373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9877" y="188145"/>
            <a:ext cx="10515600" cy="1325563"/>
          </a:xfrm>
        </p:spPr>
        <p:txBody>
          <a:bodyPr/>
          <a:lstStyle/>
          <a:p>
            <a:r>
              <a:rPr lang="en-US" b="1" dirty="0" smtClean="0"/>
              <a:t>Constraints</a:t>
            </a:r>
            <a:endParaRPr lang="en-US" b="1" dirty="0"/>
          </a:p>
        </p:txBody>
      </p:sp>
      <p:sp>
        <p:nvSpPr>
          <p:cNvPr id="4" name="TextBox 3"/>
          <p:cNvSpPr txBox="1"/>
          <p:nvPr/>
        </p:nvSpPr>
        <p:spPr>
          <a:xfrm>
            <a:off x="501445" y="1435510"/>
            <a:ext cx="10638503" cy="5262979"/>
          </a:xfrm>
          <a:prstGeom prst="rect">
            <a:avLst/>
          </a:prstGeom>
          <a:noFill/>
        </p:spPr>
        <p:txBody>
          <a:bodyPr wrap="square" rtlCol="0">
            <a:spAutoFit/>
          </a:bodyPr>
          <a:lstStyle/>
          <a:p>
            <a:pPr marL="285750" indent="-285750">
              <a:buFont typeface="Arial" panose="020B0604020202020204" pitchFamily="34" charset="0"/>
              <a:buChar char="•"/>
            </a:pPr>
            <a:r>
              <a:rPr lang="en-US" sz="2800" dirty="0" smtClean="0"/>
              <a:t>Limited understanding, awareness, and buy-in on importance and potential usage of NTA/NTTA findings for policy attention</a:t>
            </a:r>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r>
              <a:rPr lang="en-US" sz="2800" dirty="0" smtClean="0"/>
              <a:t>Better communication between NTA practitioners &amp; policy planners needed</a:t>
            </a:r>
          </a:p>
          <a:p>
            <a:endParaRPr lang="en-US" sz="2800" dirty="0" smtClean="0"/>
          </a:p>
          <a:p>
            <a:pPr marL="285750" indent="-285750">
              <a:buFont typeface="Arial" panose="020B0604020202020204" pitchFamily="34" charset="0"/>
              <a:buChar char="•"/>
            </a:pPr>
            <a:r>
              <a:rPr lang="en-US" sz="2800" dirty="0" smtClean="0"/>
              <a:t>Frequent changes of the government/policy planners who can link NTA to policy</a:t>
            </a:r>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r>
              <a:rPr lang="en-US" sz="2800" dirty="0" smtClean="0"/>
              <a:t>Unavailability of data</a:t>
            </a:r>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endParaRPr lang="en-US" sz="2800" dirty="0"/>
          </a:p>
        </p:txBody>
      </p:sp>
    </p:spTree>
    <p:extLst>
      <p:ext uri="{BB962C8B-B14F-4D97-AF65-F5344CB8AC3E}">
        <p14:creationId xmlns:p14="http://schemas.microsoft.com/office/powerpoint/2010/main" val="42151078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46786" y="203708"/>
            <a:ext cx="7896970" cy="523220"/>
          </a:xfrm>
          <a:prstGeom prst="rect">
            <a:avLst/>
          </a:prstGeom>
          <a:noFill/>
        </p:spPr>
        <p:txBody>
          <a:bodyPr wrap="none" rtlCol="0">
            <a:spAutoFit/>
          </a:bodyPr>
          <a:lstStyle/>
          <a:p>
            <a:r>
              <a:rPr lang="en-US" sz="2800" b="1" dirty="0" smtClean="0"/>
              <a:t>Our work on NTA/NTTA by UNFPA APRO, 2010-2022</a:t>
            </a:r>
            <a:endParaRPr lang="en-US" sz="2800" b="1" dirty="0"/>
          </a:p>
        </p:txBody>
      </p:sp>
      <p:sp>
        <p:nvSpPr>
          <p:cNvPr id="6" name="Rectangle 5"/>
          <p:cNvSpPr/>
          <p:nvPr/>
        </p:nvSpPr>
        <p:spPr>
          <a:xfrm>
            <a:off x="289306" y="1710812"/>
            <a:ext cx="3885231" cy="445401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Capacity Development</a:t>
            </a:r>
          </a:p>
          <a:p>
            <a:pPr algn="ctr"/>
            <a:endParaRPr lang="en-US" b="1" dirty="0" smtClean="0">
              <a:solidFill>
                <a:schemeClr val="tx1"/>
              </a:solidFill>
            </a:endParaRPr>
          </a:p>
          <a:p>
            <a:pPr marL="285750" indent="-285750">
              <a:buFont typeface="Arial" panose="020B0604020202020204" pitchFamily="34" charset="0"/>
              <a:buChar char="•"/>
            </a:pPr>
            <a:r>
              <a:rPr lang="en-US" dirty="0" smtClean="0">
                <a:solidFill>
                  <a:schemeClr val="tx1"/>
                </a:solidFill>
              </a:rPr>
              <a:t>2002</a:t>
            </a:r>
            <a:r>
              <a:rPr lang="en-US" dirty="0">
                <a:solidFill>
                  <a:schemeClr val="tx1"/>
                </a:solidFill>
              </a:rPr>
              <a:t>: A project on NTA in </a:t>
            </a:r>
            <a:r>
              <a:rPr lang="en-US" dirty="0" smtClean="0">
                <a:solidFill>
                  <a:schemeClr val="tx1"/>
                </a:solidFill>
              </a:rPr>
              <a:t>Thailand by </a:t>
            </a:r>
            <a:r>
              <a:rPr lang="en-US" dirty="0">
                <a:solidFill>
                  <a:schemeClr val="tx1"/>
                </a:solidFill>
              </a:rPr>
              <a:t>UNFPA HQ and </a:t>
            </a:r>
            <a:r>
              <a:rPr lang="en-US" dirty="0" smtClean="0">
                <a:solidFill>
                  <a:schemeClr val="tx1"/>
                </a:solidFill>
              </a:rPr>
              <a:t>IDRC</a:t>
            </a:r>
          </a:p>
          <a:p>
            <a:endParaRPr lang="en-US" dirty="0">
              <a:solidFill>
                <a:schemeClr val="tx1"/>
              </a:solidFill>
            </a:endParaRPr>
          </a:p>
          <a:p>
            <a:pPr marL="285750" indent="-285750">
              <a:buFont typeface="Arial" panose="020B0604020202020204" pitchFamily="34" charset="0"/>
              <a:buChar char="•"/>
            </a:pPr>
            <a:r>
              <a:rPr lang="en-US" dirty="0">
                <a:solidFill>
                  <a:schemeClr val="tx1"/>
                </a:solidFill>
              </a:rPr>
              <a:t>2010: 1</a:t>
            </a:r>
            <a:r>
              <a:rPr lang="en-US" baseline="30000" dirty="0">
                <a:solidFill>
                  <a:schemeClr val="tx1"/>
                </a:solidFill>
              </a:rPr>
              <a:t>st</a:t>
            </a:r>
            <a:r>
              <a:rPr lang="en-US" dirty="0">
                <a:solidFill>
                  <a:schemeClr val="tx1"/>
                </a:solidFill>
              </a:rPr>
              <a:t> regional </a:t>
            </a:r>
            <a:r>
              <a:rPr lang="en-US" dirty="0" smtClean="0">
                <a:solidFill>
                  <a:schemeClr val="tx1"/>
                </a:solidFill>
              </a:rPr>
              <a:t>training, Hua </a:t>
            </a:r>
            <a:r>
              <a:rPr lang="en-US" dirty="0" err="1" smtClean="0">
                <a:solidFill>
                  <a:schemeClr val="tx1"/>
                </a:solidFill>
              </a:rPr>
              <a:t>Hin</a:t>
            </a:r>
            <a:endParaRPr lang="en-US" dirty="0">
              <a:solidFill>
                <a:schemeClr val="tx1"/>
              </a:solidFill>
            </a:endParaRPr>
          </a:p>
          <a:p>
            <a:pPr marL="285750" indent="-285750">
              <a:buFont typeface="Arial" panose="020B0604020202020204" pitchFamily="34" charset="0"/>
              <a:buChar char="•"/>
            </a:pPr>
            <a:r>
              <a:rPr lang="en-US" dirty="0">
                <a:solidFill>
                  <a:schemeClr val="tx1"/>
                </a:solidFill>
              </a:rPr>
              <a:t>2014: 2</a:t>
            </a:r>
            <a:r>
              <a:rPr lang="en-US" baseline="30000" dirty="0">
                <a:solidFill>
                  <a:schemeClr val="tx1"/>
                </a:solidFill>
              </a:rPr>
              <a:t>nd</a:t>
            </a:r>
            <a:r>
              <a:rPr lang="en-US" dirty="0">
                <a:solidFill>
                  <a:schemeClr val="tx1"/>
                </a:solidFill>
              </a:rPr>
              <a:t> regional </a:t>
            </a:r>
            <a:r>
              <a:rPr lang="en-US" dirty="0" smtClean="0">
                <a:solidFill>
                  <a:schemeClr val="tx1"/>
                </a:solidFill>
              </a:rPr>
              <a:t>training, </a:t>
            </a:r>
            <a:r>
              <a:rPr lang="en-US" dirty="0" err="1">
                <a:solidFill>
                  <a:schemeClr val="tx1"/>
                </a:solidFill>
              </a:rPr>
              <a:t>Pattaya</a:t>
            </a:r>
            <a:r>
              <a:rPr lang="en-US" dirty="0">
                <a:solidFill>
                  <a:schemeClr val="tx1"/>
                </a:solidFill>
              </a:rPr>
              <a:t> </a:t>
            </a:r>
          </a:p>
          <a:p>
            <a:pPr marL="285750" indent="-285750">
              <a:buFont typeface="Arial" panose="020B0604020202020204" pitchFamily="34" charset="0"/>
              <a:buChar char="•"/>
            </a:pPr>
            <a:r>
              <a:rPr lang="en-US" dirty="0">
                <a:solidFill>
                  <a:schemeClr val="tx1"/>
                </a:solidFill>
              </a:rPr>
              <a:t>2015: 3</a:t>
            </a:r>
            <a:r>
              <a:rPr lang="en-US" baseline="30000" dirty="0">
                <a:solidFill>
                  <a:schemeClr val="tx1"/>
                </a:solidFill>
              </a:rPr>
              <a:t>rd</a:t>
            </a:r>
            <a:r>
              <a:rPr lang="en-US" dirty="0">
                <a:solidFill>
                  <a:schemeClr val="tx1"/>
                </a:solidFill>
              </a:rPr>
              <a:t> regional </a:t>
            </a:r>
            <a:r>
              <a:rPr lang="en-US" dirty="0" smtClean="0">
                <a:solidFill>
                  <a:schemeClr val="tx1"/>
                </a:solidFill>
              </a:rPr>
              <a:t>training, </a:t>
            </a:r>
            <a:r>
              <a:rPr lang="en-US" dirty="0">
                <a:solidFill>
                  <a:schemeClr val="tx1"/>
                </a:solidFill>
              </a:rPr>
              <a:t>Bangkok</a:t>
            </a:r>
          </a:p>
          <a:p>
            <a:pPr marL="285750" indent="-285750">
              <a:buFont typeface="Arial" panose="020B0604020202020204" pitchFamily="34" charset="0"/>
              <a:buChar char="•"/>
            </a:pPr>
            <a:r>
              <a:rPr lang="en-US" dirty="0">
                <a:solidFill>
                  <a:schemeClr val="tx1"/>
                </a:solidFill>
              </a:rPr>
              <a:t>2016: Two sub-regional </a:t>
            </a:r>
            <a:r>
              <a:rPr lang="en-US" dirty="0" smtClean="0">
                <a:solidFill>
                  <a:schemeClr val="tx1"/>
                </a:solidFill>
              </a:rPr>
              <a:t>trainings in </a:t>
            </a:r>
            <a:r>
              <a:rPr lang="en-US" dirty="0">
                <a:solidFill>
                  <a:schemeClr val="tx1"/>
                </a:solidFill>
              </a:rPr>
              <a:t>Kathmandu and in Kuala Lumpur </a:t>
            </a:r>
          </a:p>
          <a:p>
            <a:pPr marL="285750" indent="-285750">
              <a:buFont typeface="Arial" panose="020B0604020202020204" pitchFamily="34" charset="0"/>
              <a:buChar char="•"/>
            </a:pPr>
            <a:r>
              <a:rPr lang="en-US" dirty="0">
                <a:solidFill>
                  <a:schemeClr val="tx1"/>
                </a:solidFill>
              </a:rPr>
              <a:t>2017: 4</a:t>
            </a:r>
            <a:r>
              <a:rPr lang="en-US" baseline="30000" dirty="0">
                <a:solidFill>
                  <a:schemeClr val="tx1"/>
                </a:solidFill>
              </a:rPr>
              <a:t>th</a:t>
            </a:r>
            <a:r>
              <a:rPr lang="en-US" dirty="0">
                <a:solidFill>
                  <a:schemeClr val="tx1"/>
                </a:solidFill>
              </a:rPr>
              <a:t> regional </a:t>
            </a:r>
            <a:r>
              <a:rPr lang="en-US" dirty="0" smtClean="0">
                <a:solidFill>
                  <a:schemeClr val="tx1"/>
                </a:solidFill>
              </a:rPr>
              <a:t>training, Chiang Mai</a:t>
            </a:r>
          </a:p>
          <a:p>
            <a:pPr marL="285750" indent="-285750">
              <a:buFont typeface="Arial" panose="020B0604020202020204" pitchFamily="34" charset="0"/>
              <a:buChar char="•"/>
            </a:pPr>
            <a:r>
              <a:rPr lang="en-US" dirty="0" smtClean="0">
                <a:solidFill>
                  <a:schemeClr val="tx1"/>
                </a:solidFill>
              </a:rPr>
              <a:t>2022</a:t>
            </a:r>
            <a:r>
              <a:rPr lang="en-US" dirty="0">
                <a:solidFill>
                  <a:schemeClr val="tx1"/>
                </a:solidFill>
              </a:rPr>
              <a:t>: 5</a:t>
            </a:r>
            <a:r>
              <a:rPr lang="en-US" baseline="30000" dirty="0" smtClean="0">
                <a:solidFill>
                  <a:schemeClr val="tx1"/>
                </a:solidFill>
              </a:rPr>
              <a:t>th</a:t>
            </a:r>
            <a:r>
              <a:rPr lang="en-US" dirty="0" smtClean="0">
                <a:solidFill>
                  <a:schemeClr val="tx1"/>
                </a:solidFill>
              </a:rPr>
              <a:t> regional training, Bangkok</a:t>
            </a:r>
          </a:p>
          <a:p>
            <a:endParaRPr lang="en-US" dirty="0" smtClean="0">
              <a:solidFill>
                <a:schemeClr val="tx1"/>
              </a:solidFill>
            </a:endParaRPr>
          </a:p>
          <a:p>
            <a:pPr marL="285750" indent="-285750">
              <a:buFont typeface="Arial" panose="020B0604020202020204" pitchFamily="34" charset="0"/>
              <a:buChar char="•"/>
            </a:pPr>
            <a:r>
              <a:rPr lang="en-US" dirty="0" smtClean="0">
                <a:solidFill>
                  <a:schemeClr val="tx1"/>
                </a:solidFill>
              </a:rPr>
              <a:t>2024-25</a:t>
            </a:r>
            <a:r>
              <a:rPr lang="en-US" dirty="0">
                <a:solidFill>
                  <a:schemeClr val="tx1"/>
                </a:solidFill>
              </a:rPr>
              <a:t>: 6</a:t>
            </a:r>
            <a:r>
              <a:rPr lang="en-US" baseline="30000" dirty="0" smtClean="0">
                <a:solidFill>
                  <a:schemeClr val="tx1"/>
                </a:solidFill>
              </a:rPr>
              <a:t>th</a:t>
            </a:r>
            <a:r>
              <a:rPr lang="en-US" dirty="0" smtClean="0">
                <a:solidFill>
                  <a:schemeClr val="tx1"/>
                </a:solidFill>
              </a:rPr>
              <a:t> </a:t>
            </a:r>
            <a:r>
              <a:rPr lang="en-US" dirty="0">
                <a:solidFill>
                  <a:schemeClr val="tx1"/>
                </a:solidFill>
              </a:rPr>
              <a:t>regional training </a:t>
            </a:r>
          </a:p>
        </p:txBody>
      </p:sp>
      <p:sp>
        <p:nvSpPr>
          <p:cNvPr id="7" name="Rectangle 6"/>
          <p:cNvSpPr/>
          <p:nvPr/>
        </p:nvSpPr>
        <p:spPr>
          <a:xfrm>
            <a:off x="4328801" y="1710813"/>
            <a:ext cx="3543039" cy="445401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026104" y="1710813"/>
            <a:ext cx="3939753" cy="478831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Advocacy </a:t>
            </a:r>
            <a:r>
              <a:rPr lang="en-US" b="1" dirty="0">
                <a:solidFill>
                  <a:schemeClr val="tx1"/>
                </a:solidFill>
              </a:rPr>
              <a:t>P</a:t>
            </a:r>
            <a:r>
              <a:rPr lang="en-US" b="1" dirty="0" smtClean="0">
                <a:solidFill>
                  <a:schemeClr val="tx1"/>
                </a:solidFill>
              </a:rPr>
              <a:t>latforms</a:t>
            </a:r>
            <a:endParaRPr lang="en-US" b="1" dirty="0">
              <a:solidFill>
                <a:schemeClr val="tx1"/>
              </a:solidFill>
            </a:endParaRPr>
          </a:p>
          <a:p>
            <a:pPr marL="285750" indent="-285750">
              <a:buFont typeface="Arial" panose="020B0604020202020204" pitchFamily="34" charset="0"/>
              <a:buChar char="•"/>
            </a:pPr>
            <a:endParaRPr lang="en-US" dirty="0" smtClean="0">
              <a:solidFill>
                <a:schemeClr val="tx1"/>
              </a:solidFill>
            </a:endParaRPr>
          </a:p>
          <a:p>
            <a:pPr marL="285750" indent="-285750">
              <a:buFont typeface="Arial" panose="020B0604020202020204" pitchFamily="34" charset="0"/>
              <a:buChar char="•"/>
            </a:pPr>
            <a:r>
              <a:rPr lang="en-US" dirty="0" smtClean="0">
                <a:solidFill>
                  <a:schemeClr val="tx1"/>
                </a:solidFill>
              </a:rPr>
              <a:t>2021</a:t>
            </a:r>
            <a:r>
              <a:rPr lang="en-US" dirty="0">
                <a:solidFill>
                  <a:schemeClr val="tx1"/>
                </a:solidFill>
              </a:rPr>
              <a:t>: NTA regional hybrid conference held in </a:t>
            </a:r>
            <a:r>
              <a:rPr lang="en-US" dirty="0" err="1" smtClean="0">
                <a:solidFill>
                  <a:schemeClr val="tx1"/>
                </a:solidFill>
              </a:rPr>
              <a:t>Yogyarkata</a:t>
            </a:r>
            <a:endParaRPr lang="en-US" dirty="0" smtClean="0">
              <a:solidFill>
                <a:schemeClr val="tx1"/>
              </a:solidFill>
            </a:endParaRPr>
          </a:p>
          <a:p>
            <a:r>
              <a:rPr lang="en-US" dirty="0" smtClean="0">
                <a:solidFill>
                  <a:schemeClr val="tx1"/>
                </a:solidFill>
              </a:rPr>
              <a:t> </a:t>
            </a:r>
          </a:p>
          <a:p>
            <a:pPr marL="285750" indent="-285750">
              <a:buFont typeface="Arial" panose="020B0604020202020204" pitchFamily="34" charset="0"/>
              <a:buChar char="•"/>
            </a:pPr>
            <a:r>
              <a:rPr lang="en-US" dirty="0" smtClean="0">
                <a:solidFill>
                  <a:schemeClr val="tx1"/>
                </a:solidFill>
              </a:rPr>
              <a:t>2022</a:t>
            </a:r>
            <a:r>
              <a:rPr lang="en-US" dirty="0">
                <a:solidFill>
                  <a:schemeClr val="tx1"/>
                </a:solidFill>
              </a:rPr>
              <a:t>: Side meeting on ‘Silver Economy and </a:t>
            </a:r>
            <a:r>
              <a:rPr lang="en-US" dirty="0" smtClean="0">
                <a:solidFill>
                  <a:schemeClr val="tx1"/>
                </a:solidFill>
              </a:rPr>
              <a:t>NTA’, the </a:t>
            </a:r>
            <a:r>
              <a:rPr lang="en-US" dirty="0">
                <a:solidFill>
                  <a:schemeClr val="tx1"/>
                </a:solidFill>
              </a:rPr>
              <a:t>5</a:t>
            </a:r>
            <a:r>
              <a:rPr lang="en-US" baseline="30000" dirty="0">
                <a:solidFill>
                  <a:schemeClr val="tx1"/>
                </a:solidFill>
              </a:rPr>
              <a:t>th</a:t>
            </a:r>
            <a:r>
              <a:rPr lang="en-US" dirty="0">
                <a:solidFill>
                  <a:schemeClr val="tx1"/>
                </a:solidFill>
              </a:rPr>
              <a:t> MIPPA review by ESCAP</a:t>
            </a:r>
          </a:p>
          <a:p>
            <a:pPr marL="285750" indent="-285750">
              <a:buFont typeface="Arial" panose="020B0604020202020204" pitchFamily="34" charset="0"/>
              <a:buChar char="•"/>
            </a:pPr>
            <a:endParaRPr lang="en-US" dirty="0" smtClean="0">
              <a:solidFill>
                <a:schemeClr val="tx1"/>
              </a:solidFill>
            </a:endParaRPr>
          </a:p>
          <a:p>
            <a:pPr marL="285750" indent="-285750">
              <a:buFont typeface="Arial" panose="020B0604020202020204" pitchFamily="34" charset="0"/>
              <a:buChar char="•"/>
            </a:pPr>
            <a:r>
              <a:rPr lang="en-US" dirty="0" smtClean="0">
                <a:solidFill>
                  <a:schemeClr val="tx1"/>
                </a:solidFill>
              </a:rPr>
              <a:t>2022-3: Review on utilizing </a:t>
            </a:r>
            <a:r>
              <a:rPr lang="en-US" dirty="0">
                <a:solidFill>
                  <a:schemeClr val="tx1"/>
                </a:solidFill>
              </a:rPr>
              <a:t>NTA </a:t>
            </a:r>
            <a:r>
              <a:rPr lang="en-US" dirty="0" smtClean="0">
                <a:solidFill>
                  <a:schemeClr val="tx1"/>
                </a:solidFill>
              </a:rPr>
              <a:t> </a:t>
            </a:r>
            <a:r>
              <a:rPr lang="en-US" dirty="0">
                <a:solidFill>
                  <a:schemeClr val="tx1"/>
                </a:solidFill>
              </a:rPr>
              <a:t>to support policy </a:t>
            </a:r>
            <a:r>
              <a:rPr lang="en-US" dirty="0" smtClean="0">
                <a:solidFill>
                  <a:schemeClr val="tx1"/>
                </a:solidFill>
              </a:rPr>
              <a:t>attention</a:t>
            </a:r>
          </a:p>
          <a:p>
            <a:endParaRPr lang="en-US" dirty="0">
              <a:solidFill>
                <a:schemeClr val="tx1"/>
              </a:solidFill>
            </a:endParaRPr>
          </a:p>
          <a:p>
            <a:pPr marL="285750" indent="-285750">
              <a:buFont typeface="Arial" panose="020B0604020202020204" pitchFamily="34" charset="0"/>
              <a:buChar char="•"/>
            </a:pPr>
            <a:r>
              <a:rPr lang="en-US" u="sng" dirty="0">
                <a:solidFill>
                  <a:srgbClr val="0070C0"/>
                </a:solidFill>
              </a:rPr>
              <a:t>2023: </a:t>
            </a:r>
            <a:r>
              <a:rPr lang="en-US" u="sng" dirty="0" smtClean="0">
                <a:solidFill>
                  <a:srgbClr val="0070C0"/>
                </a:solidFill>
              </a:rPr>
              <a:t>Review and package communication </a:t>
            </a:r>
            <a:r>
              <a:rPr lang="en-US" u="sng" dirty="0">
                <a:solidFill>
                  <a:srgbClr val="0070C0"/>
                </a:solidFill>
              </a:rPr>
              <a:t>materials on NTA </a:t>
            </a:r>
            <a:r>
              <a:rPr lang="en-US" u="sng" dirty="0" smtClean="0">
                <a:solidFill>
                  <a:srgbClr val="0070C0"/>
                </a:solidFill>
              </a:rPr>
              <a:t>for </a:t>
            </a:r>
            <a:r>
              <a:rPr lang="en-US" u="sng" dirty="0">
                <a:solidFill>
                  <a:srgbClr val="0070C0"/>
                </a:solidFill>
              </a:rPr>
              <a:t>policy planners   </a:t>
            </a:r>
            <a:endParaRPr lang="en-US" u="sng" dirty="0" smtClean="0">
              <a:solidFill>
                <a:srgbClr val="0070C0"/>
              </a:solidFill>
            </a:endParaRPr>
          </a:p>
          <a:p>
            <a:pPr marL="285750" indent="-285750">
              <a:buFont typeface="Arial" panose="020B0604020202020204" pitchFamily="34" charset="0"/>
              <a:buChar char="•"/>
            </a:pPr>
            <a:r>
              <a:rPr lang="en-US" u="sng" dirty="0" smtClean="0">
                <a:solidFill>
                  <a:srgbClr val="0070C0"/>
                </a:solidFill>
              </a:rPr>
              <a:t>2023: Reference group on NTA and population ageing</a:t>
            </a:r>
          </a:p>
        </p:txBody>
      </p:sp>
      <p:sp>
        <p:nvSpPr>
          <p:cNvPr id="10" name="TextBox 9"/>
          <p:cNvSpPr txBox="1"/>
          <p:nvPr/>
        </p:nvSpPr>
        <p:spPr>
          <a:xfrm>
            <a:off x="4328801" y="1675660"/>
            <a:ext cx="3514291" cy="4524315"/>
          </a:xfrm>
          <a:prstGeom prst="rect">
            <a:avLst/>
          </a:prstGeom>
          <a:noFill/>
        </p:spPr>
        <p:txBody>
          <a:bodyPr wrap="square" rtlCol="0">
            <a:spAutoFit/>
          </a:bodyPr>
          <a:lstStyle/>
          <a:p>
            <a:pPr algn="ctr"/>
            <a:r>
              <a:rPr lang="en-US" b="1" dirty="0" smtClean="0"/>
              <a:t>Advocacy Efforts</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2021 onwards: </a:t>
            </a:r>
            <a:r>
              <a:rPr lang="en-US" dirty="0"/>
              <a:t>Implementing the </a:t>
            </a:r>
            <a:r>
              <a:rPr lang="en-US" b="1" dirty="0"/>
              <a:t>SAMANTA </a:t>
            </a:r>
            <a:r>
              <a:rPr lang="en-US" b="1" dirty="0" smtClean="0"/>
              <a:t>Project</a:t>
            </a:r>
          </a:p>
          <a:p>
            <a:endParaRPr lang="en-US" dirty="0" smtClean="0"/>
          </a:p>
          <a:p>
            <a:pPr marL="285750" indent="-285750">
              <a:buFont typeface="Arial" panose="020B0604020202020204" pitchFamily="34" charset="0"/>
              <a:buChar char="•"/>
            </a:pPr>
            <a:r>
              <a:rPr lang="en-US" u="sng" dirty="0" smtClean="0"/>
              <a:t>2021-22: </a:t>
            </a:r>
            <a:r>
              <a:rPr lang="en-US" u="sng" dirty="0"/>
              <a:t>Mapping </a:t>
            </a:r>
            <a:r>
              <a:rPr lang="en-US" u="sng" dirty="0" smtClean="0"/>
              <a:t>data </a:t>
            </a:r>
            <a:r>
              <a:rPr lang="en-US" u="sng" dirty="0"/>
              <a:t>and initiatives on NTA </a:t>
            </a:r>
            <a:r>
              <a:rPr lang="en-US" u="sng" dirty="0" smtClean="0"/>
              <a:t>among countries in Asia-Pacific</a:t>
            </a:r>
          </a:p>
          <a:p>
            <a:endParaRPr lang="en-US" dirty="0"/>
          </a:p>
          <a:p>
            <a:pPr marL="285750" indent="-285750">
              <a:buFont typeface="Arial" panose="020B0604020202020204" pitchFamily="34" charset="0"/>
              <a:buChar char="•"/>
            </a:pPr>
            <a:r>
              <a:rPr lang="en-US" u="sng" dirty="0" smtClean="0"/>
              <a:t>2021-22: Proceedings of meeting/conferences on NTA</a:t>
            </a:r>
          </a:p>
          <a:p>
            <a:endParaRPr lang="en-US" dirty="0"/>
          </a:p>
          <a:p>
            <a:pPr marL="285750" indent="-285750">
              <a:buFont typeface="Arial" panose="020B0604020202020204" pitchFamily="34" charset="0"/>
              <a:buChar char="•"/>
            </a:pPr>
            <a:r>
              <a:rPr lang="en-US" dirty="0" smtClean="0"/>
              <a:t>2021-22: </a:t>
            </a:r>
            <a:r>
              <a:rPr lang="en-US" u="sng" dirty="0" smtClean="0"/>
              <a:t>The Demographic </a:t>
            </a:r>
            <a:r>
              <a:rPr lang="en-US" u="sng" dirty="0"/>
              <a:t>Dividend Atlas </a:t>
            </a:r>
            <a:r>
              <a:rPr lang="en-US" dirty="0" smtClean="0"/>
              <a:t>for </a:t>
            </a:r>
            <a:r>
              <a:rPr lang="en-US" dirty="0"/>
              <a:t>22 countries in Asia and 4 countries in the Pacific.</a:t>
            </a:r>
          </a:p>
        </p:txBody>
      </p:sp>
      <p:sp>
        <p:nvSpPr>
          <p:cNvPr id="12" name="TextBox 11"/>
          <p:cNvSpPr txBox="1"/>
          <p:nvPr/>
        </p:nvSpPr>
        <p:spPr>
          <a:xfrm>
            <a:off x="289307" y="892670"/>
            <a:ext cx="11676550" cy="707886"/>
          </a:xfrm>
          <a:prstGeom prst="rect">
            <a:avLst/>
          </a:prstGeom>
          <a:solidFill>
            <a:schemeClr val="accent2">
              <a:lumMod val="20000"/>
              <a:lumOff val="80000"/>
            </a:schemeClr>
          </a:solidFill>
        </p:spPr>
        <p:txBody>
          <a:bodyPr wrap="square" rtlCol="0">
            <a:spAutoFit/>
          </a:bodyPr>
          <a:lstStyle/>
          <a:p>
            <a:pPr algn="ctr"/>
            <a:r>
              <a:rPr lang="en-US" sz="2000" b="1" dirty="0" smtClean="0"/>
              <a:t>Implement the </a:t>
            </a:r>
            <a:r>
              <a:rPr lang="en-US" sz="2000" b="1" dirty="0">
                <a:solidFill>
                  <a:srgbClr val="0070C0"/>
                </a:solidFill>
              </a:rPr>
              <a:t>SAMANTA Project </a:t>
            </a:r>
            <a:r>
              <a:rPr lang="en-US" sz="2000" b="1" dirty="0"/>
              <a:t>-</a:t>
            </a:r>
            <a:r>
              <a:rPr lang="en-US" sz="2000" b="1" dirty="0" smtClean="0"/>
              <a:t> </a:t>
            </a:r>
            <a:r>
              <a:rPr lang="en-US" sz="2000" b="1" dirty="0">
                <a:solidFill>
                  <a:srgbClr val="0070C0"/>
                </a:solidFill>
              </a:rPr>
              <a:t>S</a:t>
            </a:r>
            <a:r>
              <a:rPr lang="en-US" sz="2000" b="1" dirty="0"/>
              <a:t>trengthening, </a:t>
            </a:r>
            <a:r>
              <a:rPr lang="en-US" sz="2000" b="1" dirty="0">
                <a:solidFill>
                  <a:srgbClr val="0070C0"/>
                </a:solidFill>
              </a:rPr>
              <a:t>A</a:t>
            </a:r>
            <a:r>
              <a:rPr lang="en-US" sz="2000" b="1" dirty="0"/>
              <a:t>ccelerating, and </a:t>
            </a:r>
            <a:r>
              <a:rPr lang="en-US" sz="2000" b="1" dirty="0" err="1" smtClean="0">
                <a:solidFill>
                  <a:srgbClr val="0070C0"/>
                </a:solidFill>
              </a:rPr>
              <a:t>MA</a:t>
            </a:r>
            <a:r>
              <a:rPr lang="en-US" sz="2000" b="1" dirty="0" err="1" smtClean="0"/>
              <a:t>instreaming</a:t>
            </a:r>
            <a:r>
              <a:rPr lang="en-US" sz="2000" b="1" dirty="0" smtClean="0"/>
              <a:t> </a:t>
            </a:r>
            <a:r>
              <a:rPr lang="en-US" sz="2000" b="1" dirty="0">
                <a:solidFill>
                  <a:srgbClr val="0070C0"/>
                </a:solidFill>
              </a:rPr>
              <a:t>NTA </a:t>
            </a:r>
            <a:endParaRPr lang="en-US" sz="2000" b="1" dirty="0" smtClean="0">
              <a:solidFill>
                <a:srgbClr val="0070C0"/>
              </a:solidFill>
            </a:endParaRPr>
          </a:p>
          <a:p>
            <a:pPr algn="ctr"/>
            <a:r>
              <a:rPr lang="en-US" sz="2000" b="1" dirty="0" smtClean="0"/>
              <a:t>for </a:t>
            </a:r>
            <a:r>
              <a:rPr lang="en-US" sz="2000" b="1" dirty="0"/>
              <a:t>policy advancement in Asia-Pacific</a:t>
            </a:r>
          </a:p>
        </p:txBody>
      </p:sp>
      <p:sp>
        <p:nvSpPr>
          <p:cNvPr id="13" name="TextBox 12"/>
          <p:cNvSpPr txBox="1"/>
          <p:nvPr/>
        </p:nvSpPr>
        <p:spPr>
          <a:xfrm>
            <a:off x="379876" y="6310231"/>
            <a:ext cx="7589321" cy="338554"/>
          </a:xfrm>
          <a:prstGeom prst="rect">
            <a:avLst/>
          </a:prstGeom>
          <a:noFill/>
        </p:spPr>
        <p:txBody>
          <a:bodyPr wrap="square" rtlCol="0">
            <a:spAutoFit/>
          </a:bodyPr>
          <a:lstStyle/>
          <a:p>
            <a:r>
              <a:rPr lang="en-US" sz="1600" b="1" u="sng" dirty="0" smtClean="0">
                <a:solidFill>
                  <a:srgbClr val="0070C0"/>
                </a:solidFill>
              </a:rPr>
              <a:t>Missing piece – how to build story telling on NTA </a:t>
            </a:r>
            <a:r>
              <a:rPr lang="en-US" sz="1600" b="1" u="sng" dirty="0" err="1" smtClean="0">
                <a:solidFill>
                  <a:srgbClr val="0070C0"/>
                </a:solidFill>
              </a:rPr>
              <a:t>eg</a:t>
            </a:r>
            <a:r>
              <a:rPr lang="en-US" sz="1600" b="1" u="sng" dirty="0" smtClean="0">
                <a:solidFill>
                  <a:srgbClr val="0070C0"/>
                </a:solidFill>
              </a:rPr>
              <a:t>. Future lab on population  ageing?</a:t>
            </a:r>
            <a:endParaRPr lang="en-US" sz="1600" b="1" u="sng" dirty="0">
              <a:solidFill>
                <a:srgbClr val="0070C0"/>
              </a:solidFill>
            </a:endParaRPr>
          </a:p>
        </p:txBody>
      </p:sp>
    </p:spTree>
    <p:extLst>
      <p:ext uri="{BB962C8B-B14F-4D97-AF65-F5344CB8AC3E}">
        <p14:creationId xmlns:p14="http://schemas.microsoft.com/office/powerpoint/2010/main" val="12502707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612</TotalTime>
  <Words>677</Words>
  <Application>Microsoft Office PowerPoint</Application>
  <PresentationFormat>Widescreen</PresentationFormat>
  <Paragraphs>103</Paragraphs>
  <Slides>8</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NTA and UNFPA Implementation  How do we work to get policy attention?</vt:lpstr>
      <vt:lpstr>Outline</vt:lpstr>
      <vt:lpstr>PowerPoint Presentation</vt:lpstr>
      <vt:lpstr>PowerPoint Presentation</vt:lpstr>
      <vt:lpstr>PowerPoint Presentation</vt:lpstr>
      <vt:lpstr>PowerPoint Presentation</vt:lpstr>
      <vt:lpstr>Constraints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Wassana Im-em</dc:creator>
  <cp:lastModifiedBy>Wassana Im-em</cp:lastModifiedBy>
  <cp:revision>50</cp:revision>
  <dcterms:created xsi:type="dcterms:W3CDTF">2023-01-30T03:57:45Z</dcterms:created>
  <dcterms:modified xsi:type="dcterms:W3CDTF">2023-02-10T06:20:32Z</dcterms:modified>
</cp:coreProperties>
</file>